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7CFF7F-517B-4D1C-BE51-0D099877ED2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D282BA-BFCB-462D-8E75-AC79649C4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14" name="applause.wav"/>
          </p:stSnd>
        </p:sndAc>
      </p:transition>
    </mc:Choice>
    <mc:Fallback>
      <p:transition spd="slow">
        <p:fade/>
        <p:sndAc>
          <p:stSnd>
            <p:snd r:embed="rId13" name="applause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52400"/>
            <a:ext cx="8763000" cy="6477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3505200"/>
            <a:ext cx="6705600" cy="2514600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 TO ALL</a:t>
            </a:r>
            <a:endParaRPr lang="en-US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190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Rule:3:whomদ্বারা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শুরু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হওয়াinterrogative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sentence 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Acctive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voice–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passive Voice –এ 	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পরিবর্তন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নিয়মঃ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232993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</a:rPr>
              <a:t>( I ) whom  </a:t>
            </a:r>
            <a:r>
              <a:rPr lang="en-US" sz="3200" b="1" dirty="0" err="1" smtClean="0">
                <a:ln w="50800"/>
              </a:rPr>
              <a:t>এর</a:t>
            </a:r>
            <a:r>
              <a:rPr lang="en-US" sz="3200" b="1" dirty="0" smtClean="0">
                <a:ln w="50800"/>
              </a:rPr>
              <a:t> </a:t>
            </a:r>
            <a:r>
              <a:rPr lang="en-US" sz="3200" b="1" dirty="0" err="1" smtClean="0">
                <a:ln w="50800"/>
              </a:rPr>
              <a:t>পরিবর্তে</a:t>
            </a:r>
            <a:r>
              <a:rPr lang="en-US" sz="3200" b="1" dirty="0" smtClean="0">
                <a:ln w="50800"/>
              </a:rPr>
              <a:t> </a:t>
            </a:r>
            <a:r>
              <a:rPr lang="en-US" sz="3200" b="1" dirty="0" err="1" smtClean="0">
                <a:ln w="50800"/>
              </a:rPr>
              <a:t>শুরুতে</a:t>
            </a:r>
            <a:r>
              <a:rPr lang="en-US" sz="3200" b="1" dirty="0" smtClean="0">
                <a:ln w="50800"/>
              </a:rPr>
              <a:t>  who  </a:t>
            </a:r>
            <a:r>
              <a:rPr lang="en-US" sz="3200" b="1" dirty="0" err="1" smtClean="0">
                <a:ln w="50800"/>
              </a:rPr>
              <a:t>বসে</a:t>
            </a:r>
            <a:r>
              <a:rPr lang="en-US" sz="3200" b="1" dirty="0" smtClean="0">
                <a:ln w="50800"/>
              </a:rPr>
              <a:t>+</a:t>
            </a:r>
            <a:endParaRPr lang="en-US" sz="3200" b="1" dirty="0">
              <a:ln w="508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3" y="3352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</a:rPr>
              <a:t>( ii ) tense  </a:t>
            </a:r>
            <a:r>
              <a:rPr lang="en-US" sz="3200" b="1" dirty="0" err="1" smtClean="0">
                <a:ln w="50800"/>
              </a:rPr>
              <a:t>অনুযায়ী</a:t>
            </a:r>
            <a:r>
              <a:rPr lang="en-US" sz="3200" b="1" dirty="0" smtClean="0">
                <a:ln w="50800"/>
              </a:rPr>
              <a:t>  auxiliary verb </a:t>
            </a:r>
            <a:r>
              <a:rPr lang="en-US" sz="3200" b="1" dirty="0" err="1" smtClean="0">
                <a:ln w="50800"/>
              </a:rPr>
              <a:t>বসে</a:t>
            </a:r>
            <a:r>
              <a:rPr lang="en-US" sz="3200" b="1" dirty="0" smtClean="0">
                <a:ln w="50800"/>
              </a:rPr>
              <a:t>+</a:t>
            </a:r>
            <a:endParaRPr lang="en-US" sz="3200" b="1" dirty="0">
              <a:ln w="508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655" y="4159294"/>
            <a:ext cx="72805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</a:rPr>
              <a:t>( iii ) </a:t>
            </a:r>
            <a:r>
              <a:rPr lang="en-US" sz="2800" b="1" dirty="0" err="1" smtClean="0">
                <a:ln w="50800"/>
              </a:rPr>
              <a:t>মুল</a:t>
            </a:r>
            <a:r>
              <a:rPr lang="en-US" sz="2800" b="1" dirty="0" smtClean="0">
                <a:ln w="50800"/>
              </a:rPr>
              <a:t> verb </a:t>
            </a:r>
            <a:r>
              <a:rPr lang="en-US" sz="2800" b="1" dirty="0" err="1" smtClean="0">
                <a:ln w="50800"/>
              </a:rPr>
              <a:t>এর</a:t>
            </a:r>
            <a:r>
              <a:rPr lang="en-US" sz="2800" b="1" dirty="0" smtClean="0">
                <a:ln w="50800"/>
              </a:rPr>
              <a:t>  past participle </a:t>
            </a:r>
            <a:r>
              <a:rPr lang="en-US" sz="2800" b="1" dirty="0" err="1" smtClean="0">
                <a:ln w="50800"/>
              </a:rPr>
              <a:t>বসে</a:t>
            </a:r>
            <a:r>
              <a:rPr lang="en-US" sz="2800" b="1" dirty="0" smtClean="0">
                <a:ln w="50800"/>
              </a:rPr>
              <a:t> + by +</a:t>
            </a:r>
            <a:endParaRPr lang="en-US" sz="2800" b="1" dirty="0">
              <a:ln w="508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655" y="5020699"/>
            <a:ext cx="74745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</a:rPr>
              <a:t>( iv ) subject </a:t>
            </a:r>
            <a:r>
              <a:rPr lang="en-US" sz="2800" b="1" dirty="0" err="1" smtClean="0">
                <a:ln w="50800"/>
              </a:rPr>
              <a:t>এর</a:t>
            </a:r>
            <a:r>
              <a:rPr lang="en-US" sz="2800" b="1" dirty="0" smtClean="0">
                <a:ln w="50800"/>
              </a:rPr>
              <a:t>  object form </a:t>
            </a:r>
            <a:r>
              <a:rPr lang="en-US" sz="2800" b="1" dirty="0" err="1" smtClean="0">
                <a:ln w="50800"/>
              </a:rPr>
              <a:t>বসে</a:t>
            </a:r>
            <a:r>
              <a:rPr lang="en-US" sz="2800" b="1" dirty="0" smtClean="0">
                <a:ln w="50800"/>
              </a:rPr>
              <a:t> + </a:t>
            </a:r>
            <a:r>
              <a:rPr lang="en-US" sz="2800" b="1" dirty="0" err="1" smtClean="0">
                <a:ln w="50800"/>
              </a:rPr>
              <a:t>বাকী</a:t>
            </a:r>
            <a:r>
              <a:rPr lang="en-US" sz="2800" b="1" dirty="0" smtClean="0">
                <a:ln w="50800"/>
              </a:rPr>
              <a:t> </a:t>
            </a:r>
            <a:r>
              <a:rPr lang="en-US" sz="2800" b="1" dirty="0" err="1" smtClean="0">
                <a:ln w="50800"/>
              </a:rPr>
              <a:t>অংশ</a:t>
            </a:r>
            <a:r>
              <a:rPr lang="en-US" sz="2800" b="1" dirty="0" smtClean="0">
                <a:ln w="50800"/>
              </a:rPr>
              <a:t>+ ?</a:t>
            </a:r>
            <a:endParaRPr lang="en-US" sz="2800" b="1" dirty="0">
              <a:ln w="508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954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324600" cy="769441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some example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2219" y="1662545"/>
            <a:ext cx="686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Ac:  Whom is she teaching English 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3728" y="2426172"/>
            <a:ext cx="686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Pa:  Who is </a:t>
            </a:r>
            <a:r>
              <a:rPr lang="en-US" sz="2800" b="1" dirty="0" err="1" smtClean="0"/>
              <a:t>beimg</a:t>
            </a:r>
            <a:r>
              <a:rPr lang="en-US" sz="2800" b="1" dirty="0" smtClean="0"/>
              <a:t> taught English by her?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3728" y="3167390"/>
            <a:ext cx="686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Ac:  Whom did you call?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2946" y="3950172"/>
            <a:ext cx="686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Pa:  Who was called by you?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1" y="4714220"/>
            <a:ext cx="686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Ac:  Whom has he rebuked?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728" y="5486400"/>
            <a:ext cx="68649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Pa:  Who has been rebuked by him?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10233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690610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266776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7215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2222 L 3.33333E-6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1111 L 3.33333E-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2222 L 3.33333E-6 -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344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Rule : 4 : when/what/why/which/where/how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ইত্যাদি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interrogative pronoun  or interrogative adverb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দ্বারা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শুরু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হওয়া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active voice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passive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নিয়মঃ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(I ) Active voice এ </a:t>
            </a:r>
            <a:r>
              <a:rPr lang="en-US" sz="2800" b="1" dirty="0" err="1" smtClean="0">
                <a:solidFill>
                  <a:srgbClr val="FF0000"/>
                </a:solidFill>
              </a:rPr>
              <a:t>প্রদত্ত</a:t>
            </a:r>
            <a:r>
              <a:rPr lang="en-US" sz="2800" b="1" dirty="0" smtClean="0">
                <a:solidFill>
                  <a:srgbClr val="FF0000"/>
                </a:solidFill>
              </a:rPr>
              <a:t>  question word –</a:t>
            </a:r>
            <a:r>
              <a:rPr lang="en-US" sz="2800" b="1" dirty="0" err="1" smtClean="0">
                <a:solidFill>
                  <a:srgbClr val="FF0000"/>
                </a:solidFill>
              </a:rPr>
              <a:t>টি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বসে</a:t>
            </a:r>
            <a:r>
              <a:rPr lang="en-US" sz="2800" b="1" dirty="0" smtClean="0">
                <a:solidFill>
                  <a:srgbClr val="FF0000"/>
                </a:solidFill>
              </a:rPr>
              <a:t> 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3" y="34290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 ii ) tense </a:t>
            </a:r>
            <a:r>
              <a:rPr lang="en-US" sz="2800" b="1" dirty="0" err="1" smtClean="0">
                <a:solidFill>
                  <a:srgbClr val="FF0000"/>
                </a:solidFill>
              </a:rPr>
              <a:t>অনুযায়ী</a:t>
            </a:r>
            <a:r>
              <a:rPr lang="en-US" sz="2800" b="1" dirty="0" smtClean="0">
                <a:solidFill>
                  <a:srgbClr val="FF0000"/>
                </a:solidFill>
              </a:rPr>
              <a:t> auxiliary verb </a:t>
            </a:r>
            <a:r>
              <a:rPr lang="en-US" sz="2800" b="1" dirty="0" err="1" smtClean="0">
                <a:solidFill>
                  <a:srgbClr val="FF0000"/>
                </a:solidFill>
              </a:rPr>
              <a:t>বসে</a:t>
            </a:r>
            <a:r>
              <a:rPr lang="en-US" sz="2800" b="1" dirty="0" smtClean="0">
                <a:solidFill>
                  <a:srgbClr val="FF0000"/>
                </a:solidFill>
              </a:rPr>
              <a:t> +subject+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73" y="41148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(Iii ) </a:t>
            </a:r>
            <a:r>
              <a:rPr lang="en-US" sz="2800" b="1" dirty="0" err="1" smtClean="0">
                <a:solidFill>
                  <a:srgbClr val="FF0000"/>
                </a:solidFill>
              </a:rPr>
              <a:t>মুল</a:t>
            </a:r>
            <a:r>
              <a:rPr lang="en-US" sz="2800" b="1" dirty="0" smtClean="0">
                <a:solidFill>
                  <a:srgbClr val="FF0000"/>
                </a:solidFill>
              </a:rPr>
              <a:t> verb </a:t>
            </a:r>
            <a:r>
              <a:rPr lang="en-US" sz="2800" b="1" dirty="0" err="1" smtClean="0">
                <a:solidFill>
                  <a:srgbClr val="FF0000"/>
                </a:solidFill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</a:rPr>
              <a:t> past participle </a:t>
            </a:r>
            <a:r>
              <a:rPr lang="en-US" sz="2800" b="1" dirty="0" err="1" smtClean="0">
                <a:solidFill>
                  <a:srgbClr val="FF0000"/>
                </a:solidFill>
              </a:rPr>
              <a:t>রুপ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বসে</a:t>
            </a:r>
            <a:r>
              <a:rPr lang="en-US" sz="2800" b="1" dirty="0" smtClean="0">
                <a:solidFill>
                  <a:srgbClr val="FF0000"/>
                </a:solidFill>
              </a:rPr>
              <a:t> 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5" y="48006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(Iv )  by </a:t>
            </a:r>
            <a:r>
              <a:rPr lang="en-US" sz="2800" b="1" dirty="0" err="1" smtClean="0">
                <a:solidFill>
                  <a:srgbClr val="FF0000"/>
                </a:solidFill>
              </a:rPr>
              <a:t>বসে</a:t>
            </a:r>
            <a:r>
              <a:rPr lang="en-US" sz="2800" b="1" dirty="0" smtClean="0">
                <a:solidFill>
                  <a:srgbClr val="FF0000"/>
                </a:solidFill>
              </a:rPr>
              <a:t> 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5" y="54864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 v ) subject –</a:t>
            </a:r>
            <a:r>
              <a:rPr lang="en-US" sz="2800" b="1" dirty="0" err="1" smtClean="0">
                <a:solidFill>
                  <a:srgbClr val="FF0000"/>
                </a:solidFill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</a:rPr>
              <a:t> object </a:t>
            </a:r>
            <a:r>
              <a:rPr lang="en-US" sz="2800" b="1" dirty="0" err="1" smtClean="0">
                <a:solidFill>
                  <a:srgbClr val="FF0000"/>
                </a:solidFill>
              </a:rPr>
              <a:t>formবসে</a:t>
            </a:r>
            <a:r>
              <a:rPr lang="en-US" sz="2800" b="1" dirty="0" smtClean="0">
                <a:solidFill>
                  <a:srgbClr val="FF0000"/>
                </a:solidFill>
              </a:rPr>
              <a:t> +?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01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810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</a:t>
            </a:r>
            <a:r>
              <a:rPr lang="en-US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 </a:t>
            </a:r>
            <a:endParaRPr lang="en-U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1" y="1461654"/>
            <a:ext cx="1752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which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100" y="1433946"/>
            <a:ext cx="9525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pen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3117" y="1433945"/>
            <a:ext cx="129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does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8517" y="1433947"/>
            <a:ext cx="838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he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3309" y="1477605"/>
            <a:ext cx="1752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ant ?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927" y="1470677"/>
            <a:ext cx="1655618" cy="6463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Active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83" y="3429000"/>
            <a:ext cx="1655618" cy="6463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Passive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415146"/>
            <a:ext cx="1752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which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415145"/>
            <a:ext cx="876299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is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317" y="3415140"/>
            <a:ext cx="1752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wanted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0509" y="3415139"/>
            <a:ext cx="838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he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399" y="3415141"/>
            <a:ext cx="9525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pen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709" y="3415138"/>
            <a:ext cx="838200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?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7200" y="2327564"/>
            <a:ext cx="363682" cy="949036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171699" y="2128768"/>
            <a:ext cx="266700" cy="11270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810000" y="2107985"/>
            <a:ext cx="381000" cy="116861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724399" y="2101059"/>
            <a:ext cx="342901" cy="1175541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380306">
            <a:off x="6192082" y="1883553"/>
            <a:ext cx="340503" cy="161747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9368890">
            <a:off x="6645828" y="1919678"/>
            <a:ext cx="335590" cy="1487098"/>
          </a:xfrm>
          <a:prstGeom prst="downArrow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1023000">
            <a:off x="8248261" y="2002329"/>
            <a:ext cx="238036" cy="1318372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344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26921 L -0.0052 -0.0136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26713 L 0.00417 -0.017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26713 L -0.00208 -0.017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26713 L 0.01042 -0.0115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9 -0.26713 L 0.01059 -0.0226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9 -0.27824 L 0.00121 -0.022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27824 L 0.00122 -0.0282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381000"/>
            <a:ext cx="6477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b="1" cap="all" dirty="0">
                <a:ln w="0"/>
                <a:gradFill flip="none">
                  <a:gsLst>
                    <a:gs pos="0">
                      <a:srgbClr val="93A2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3A2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3A299">
                        <a:shade val="65000"/>
                        <a:satMod val="130000"/>
                      </a:srgbClr>
                    </a:gs>
                    <a:gs pos="92000">
                      <a:srgbClr val="93A299">
                        <a:shade val="50000"/>
                        <a:satMod val="120000"/>
                      </a:srgbClr>
                    </a:gs>
                    <a:gs pos="100000">
                      <a:srgbClr val="93A2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some example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086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Ac: What do you want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086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Pa: What is wanted by you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086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Ac: When did you buy the book?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7086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Pa: When was the book bought by you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81600"/>
            <a:ext cx="7086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Ac: How have you done it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71309"/>
            <a:ext cx="718358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Pa: How has it been done by you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4925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4100"/>
            <a:ext cx="1066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02009"/>
            <a:ext cx="1066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5913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 L -3.33333E-6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334 L 3.33333E-6 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1204 L 3.33333E-6 0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73" y="304800"/>
            <a:ext cx="81534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Andalus" pitchFamily="18" charset="-78"/>
                <a:cs typeface="Andalus" pitchFamily="18" charset="-78"/>
              </a:rPr>
              <a:t>Write a sentence in Active Form against each of the pictures and rewrite them in Passive Form.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1840468"/>
            <a:ext cx="3886200" cy="2121932"/>
            <a:chOff x="228600" y="1840468"/>
            <a:chExt cx="3886200" cy="2121932"/>
          </a:xfrm>
        </p:grpSpPr>
        <p:pic>
          <p:nvPicPr>
            <p:cNvPr id="5" name="Picture 4" descr="drinking-dogs.gi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2133600"/>
              <a:ext cx="3200400" cy="182880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28600" y="1840468"/>
              <a:ext cx="457200" cy="584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000" y="1929825"/>
            <a:ext cx="3505200" cy="2108775"/>
            <a:chOff x="4953000" y="1929825"/>
            <a:chExt cx="3505200" cy="2108775"/>
          </a:xfrm>
        </p:grpSpPr>
        <p:pic>
          <p:nvPicPr>
            <p:cNvPr id="9" name="Picture 8" descr="brazil186.gi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2209800"/>
              <a:ext cx="3200400" cy="182880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extrusionH="406400" contourW="7620">
              <a:bevelT w="406400" h="406400"/>
              <a:bevelB w="406400" h="40640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953000" y="1929825"/>
              <a:ext cx="457200" cy="584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4292025"/>
            <a:ext cx="3494373" cy="2413575"/>
            <a:chOff x="228600" y="4292025"/>
            <a:chExt cx="3494373" cy="2413575"/>
          </a:xfrm>
        </p:grpSpPr>
        <p:pic>
          <p:nvPicPr>
            <p:cNvPr id="13" name="Picture 12" descr="images.jp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573" y="4876800"/>
              <a:ext cx="3200400" cy="182880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28600" y="4292025"/>
              <a:ext cx="457200" cy="584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000" y="441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105400" y="4343400"/>
            <a:ext cx="3352800" cy="2362200"/>
            <a:chOff x="5105400" y="4343400"/>
            <a:chExt cx="3352800" cy="2362200"/>
          </a:xfrm>
        </p:grpSpPr>
        <p:pic>
          <p:nvPicPr>
            <p:cNvPr id="17" name="Picture 16" descr="animated-car-driving-2yg53e533h8co2ba1y4j62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7800" y="4876800"/>
              <a:ext cx="3200400" cy="1828800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5105400" y="4343400"/>
              <a:ext cx="457200" cy="5847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80280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7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733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lgerian" pitchFamily="82" charset="0"/>
              </a:rPr>
              <a:t>     </a:t>
            </a:r>
            <a:r>
              <a:rPr lang="en-US" sz="3600" b="1" dirty="0">
                <a:ln/>
                <a:solidFill>
                  <a:schemeClr val="tx1"/>
                </a:solidFill>
                <a:latin typeface="Algerian" pitchFamily="82" charset="0"/>
              </a:rPr>
              <a:t>Homework</a:t>
            </a:r>
            <a:endParaRPr lang="en-US" b="1" dirty="0">
              <a:ln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418" y="1190187"/>
            <a:ext cx="5735782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Change the voice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18" y="237368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Are you writing a letter 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9360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2.Who has found the book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3.Can you help me 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3633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4.Do you know me 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6418" y="5334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5.Whom are they calling ?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75681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50"/>
                            </p:stCondLst>
                            <p:childTnLst>
                              <p:par>
                                <p:cTn id="6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Algerian" pitchFamily="82" charset="0"/>
              </a:rPr>
              <a:t>      Good </a:t>
            </a:r>
            <a:r>
              <a:rPr lang="en-US" sz="6000" dirty="0">
                <a:solidFill>
                  <a:srgbClr val="4F81BD">
                    <a:lumMod val="20000"/>
                    <a:lumOff val="80000"/>
                  </a:srgbClr>
                </a:solidFill>
                <a:latin typeface="Algerian" pitchFamily="82" charset="0"/>
              </a:rPr>
              <a:t>Bye</a:t>
            </a:r>
          </a:p>
        </p:txBody>
      </p:sp>
      <p:pic>
        <p:nvPicPr>
          <p:cNvPr id="3" name="Picture 2" descr="cute-butterfly-source_2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83647"/>
            <a:ext cx="7848600" cy="544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6742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752600"/>
            <a:ext cx="3733800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CLASS- eight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609600"/>
            <a:ext cx="5486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a typeface="+mj-ea"/>
                <a:cs typeface="+mj-cs"/>
              </a:rPr>
              <a:t>English </a:t>
            </a:r>
            <a:r>
              <a:rPr lang="en-US" sz="4400" b="1" dirty="0">
                <a:solidFill>
                  <a:srgbClr val="C00000"/>
                </a:solidFill>
                <a:ea typeface="+mj-ea"/>
                <a:cs typeface="+mj-cs"/>
              </a:rPr>
              <a:t>Second Paper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300" y="2365920"/>
            <a:ext cx="1143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048000"/>
            <a:ext cx="5410200" cy="381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Md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Nasir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uddin</a:t>
            </a:r>
            <a:r>
              <a:rPr lang="en-US" sz="3200" b="1" dirty="0" smtClean="0"/>
              <a:t> . </a:t>
            </a:r>
          </a:p>
          <a:p>
            <a:pPr algn="ctr"/>
            <a:r>
              <a:rPr lang="en-US" sz="3200" b="1" smtClean="0"/>
              <a:t>Assistant teacher(English)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Jamila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Khatun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Chowdhury</a:t>
            </a:r>
            <a:r>
              <a:rPr lang="en-US" sz="3200" b="1" dirty="0" smtClean="0"/>
              <a:t> High school</a:t>
            </a:r>
          </a:p>
        </p:txBody>
      </p:sp>
      <p:pic>
        <p:nvPicPr>
          <p:cNvPr id="7" name="Picture 6" descr="IMG_20150827_16464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66700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12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93" y="685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Has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0964" y="65116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827" y="67887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done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2427" y="685800"/>
            <a:ext cx="234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</a:rPr>
              <a:t>he sum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685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?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57" y="79533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Has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73860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</a:rPr>
              <a:t>he sum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80918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been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8604" y="72043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done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7953" y="795331"/>
            <a:ext cx="90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by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8101" y="1468581"/>
            <a:ext cx="328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Auxiliary v.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685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4091" y="665017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him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393686"/>
            <a:ext cx="197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subject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7700" y="139368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verb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1254" y="1386759"/>
            <a:ext cx="200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 object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1929" y="5486400"/>
            <a:ext cx="617047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Topic of Discussion today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4038600"/>
            <a:ext cx="4419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  <a:latin typeface="Algerian" pitchFamily="82" charset="0"/>
              </a:rPr>
              <a:t> Changing </a:t>
            </a:r>
            <a:r>
              <a:rPr lang="en-US" sz="4000" dirty="0">
                <a:solidFill>
                  <a:schemeClr val="bg1"/>
                </a:solidFill>
                <a:latin typeface="Algerian" pitchFamily="82" charset="0"/>
              </a:rPr>
              <a:t>Voice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7953" y="2667000"/>
            <a:ext cx="650124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INTERROGATIVE SENTENCE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832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753 0.2657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25 0.2629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 0.263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5886 0.27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8664 0.2546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41597 0.262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416 0.2604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235527"/>
            <a:ext cx="8001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</a:rPr>
              <a:t>By the end of the lesson,  </a:t>
            </a:r>
            <a:r>
              <a:rPr lang="en-US" sz="4000" b="1" dirty="0" smtClean="0">
                <a:solidFill>
                  <a:srgbClr val="002060"/>
                </a:solidFill>
              </a:rPr>
              <a:t>the  students </a:t>
            </a:r>
            <a:r>
              <a:rPr lang="en-US" sz="4000" b="1" dirty="0">
                <a:solidFill>
                  <a:srgbClr val="002060"/>
                </a:solidFill>
              </a:rPr>
              <a:t>will-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33309"/>
            <a:ext cx="723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learn the basic sentence construction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667000"/>
            <a:ext cx="7772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manage to use auxiliaries in passive sentence</a:t>
            </a:r>
            <a:r>
              <a:rPr lang="en-US" sz="3600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.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569455"/>
            <a:ext cx="792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 be able to transform an active into passive sentence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167745"/>
            <a:ext cx="65913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develop their  language skills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2400" y="1731818"/>
            <a:ext cx="990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2548913"/>
            <a:ext cx="990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6591" y="3578891"/>
            <a:ext cx="990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2400" y="5167745"/>
            <a:ext cx="990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617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4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4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9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39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14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827" y="152400"/>
            <a:ext cx="838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3600" b="1" u="sng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Primary tasks  for changing voice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Rule -1.Auxiliary verb </a:t>
            </a:r>
            <a:r>
              <a:rPr lang="en-US" sz="2800" b="1" dirty="0" err="1" smtClean="0">
                <a:solidFill>
                  <a:srgbClr val="0000FF"/>
                </a:solidFill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শুরু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হওয়া</a:t>
            </a:r>
            <a:r>
              <a:rPr lang="en-US" sz="2800" b="1" dirty="0" smtClean="0">
                <a:solidFill>
                  <a:srgbClr val="0000FF"/>
                </a:solidFill>
              </a:rPr>
              <a:t> interrogative sentence –</a:t>
            </a:r>
            <a:r>
              <a:rPr lang="en-US" sz="2800" b="1" dirty="0" err="1" smtClean="0">
                <a:solidFill>
                  <a:srgbClr val="0000FF"/>
                </a:solidFill>
              </a:rPr>
              <a:t>কে</a:t>
            </a:r>
            <a:r>
              <a:rPr lang="en-US" sz="2800" b="1" dirty="0" smtClean="0">
                <a:solidFill>
                  <a:srgbClr val="0000FF"/>
                </a:solidFill>
              </a:rPr>
              <a:t>   Active </a:t>
            </a:r>
            <a:r>
              <a:rPr lang="en-US" sz="2800" b="1" dirty="0" err="1" smtClean="0">
                <a:solidFill>
                  <a:srgbClr val="0000FF"/>
                </a:solidFill>
              </a:rPr>
              <a:t>থেকে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</a:rPr>
              <a:t>passiveVoice</a:t>
            </a:r>
            <a:r>
              <a:rPr lang="en-US" sz="2800" b="1" dirty="0" smtClean="0">
                <a:solidFill>
                  <a:srgbClr val="0000FF"/>
                </a:solidFill>
              </a:rPr>
              <a:t> –এ </a:t>
            </a:r>
            <a:r>
              <a:rPr lang="en-US" sz="2800" b="1" dirty="0" err="1" smtClean="0">
                <a:solidFill>
                  <a:srgbClr val="0000FF"/>
                </a:solidFill>
              </a:rPr>
              <a:t>রুপান্তর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করার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নিয়ম</a:t>
            </a:r>
            <a:r>
              <a:rPr lang="en-US" sz="2800" b="1" dirty="0" smtClean="0">
                <a:solidFill>
                  <a:srgbClr val="0000FF"/>
                </a:solidFill>
              </a:rPr>
              <a:t>।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8382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( I ) </a:t>
            </a:r>
            <a:r>
              <a:rPr lang="en-US" sz="2400" b="1" dirty="0" err="1" smtClean="0">
                <a:solidFill>
                  <a:srgbClr val="0000FF"/>
                </a:solidFill>
              </a:rPr>
              <a:t>প্রথমে</a:t>
            </a:r>
            <a:r>
              <a:rPr lang="en-US" sz="2400" b="1" dirty="0" smtClean="0">
                <a:solidFill>
                  <a:srgbClr val="0000FF"/>
                </a:solidFill>
              </a:rPr>
              <a:t>  interrogative sentence –</a:t>
            </a:r>
            <a:r>
              <a:rPr lang="en-US" sz="2400" b="1" dirty="0" err="1" smtClean="0">
                <a:solidFill>
                  <a:srgbClr val="0000FF"/>
                </a:solidFill>
              </a:rPr>
              <a:t>টিকে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খসড়াভাবে</a:t>
            </a:r>
            <a:r>
              <a:rPr lang="en-US" sz="2400" b="1" dirty="0" smtClean="0">
                <a:solidFill>
                  <a:srgbClr val="0000FF"/>
                </a:solidFill>
              </a:rPr>
              <a:t> Assertive sentence –এ </a:t>
            </a:r>
            <a:r>
              <a:rPr lang="en-US" sz="2400" b="1" dirty="0" err="1" smtClean="0">
                <a:solidFill>
                  <a:srgbClr val="0000FF"/>
                </a:solidFill>
              </a:rPr>
              <a:t>রুপান্তরিত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করতেহবে</a:t>
            </a:r>
            <a:r>
              <a:rPr lang="en-US" sz="2400" b="1" dirty="0" smtClean="0">
                <a:solidFill>
                  <a:srgbClr val="0000FF"/>
                </a:solidFill>
              </a:rPr>
              <a:t>।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98666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( ii ) </a:t>
            </a:r>
            <a:r>
              <a:rPr lang="en-US" sz="2400" b="1" dirty="0" err="1" smtClean="0">
                <a:solidFill>
                  <a:srgbClr val="0000FF"/>
                </a:solidFill>
              </a:rPr>
              <a:t>রুপান্তরিত</a:t>
            </a:r>
            <a:r>
              <a:rPr lang="en-US" sz="2400" b="1" dirty="0" smtClean="0">
                <a:solidFill>
                  <a:srgbClr val="0000FF"/>
                </a:solidFill>
              </a:rPr>
              <a:t> Assertive sentence –</a:t>
            </a:r>
            <a:r>
              <a:rPr lang="en-US" sz="2400" b="1" dirty="0" err="1" smtClean="0">
                <a:solidFill>
                  <a:srgbClr val="0000FF"/>
                </a:solidFill>
              </a:rPr>
              <a:t>টিকে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খসড়াভাবে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পুর্বে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প্রদত্ত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নিয়ম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অনুযায়ী</a:t>
            </a:r>
            <a:r>
              <a:rPr lang="en-US" sz="2400" b="1" dirty="0" smtClean="0">
                <a:solidFill>
                  <a:srgbClr val="0000FF"/>
                </a:solidFill>
              </a:rPr>
              <a:t>  passive voice –এ </a:t>
            </a:r>
            <a:r>
              <a:rPr lang="en-US" sz="2400" b="1" dirty="0" err="1" smtClean="0">
                <a:solidFill>
                  <a:srgbClr val="0000FF"/>
                </a:solidFill>
              </a:rPr>
              <a:t>রুপান্তর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করতে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হবে</a:t>
            </a:r>
            <a:r>
              <a:rPr lang="en-US" sz="2400" b="1" dirty="0" smtClean="0">
                <a:solidFill>
                  <a:srgbClr val="0000FF"/>
                </a:solidFill>
              </a:rPr>
              <a:t> ।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5105400"/>
            <a:ext cx="8610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( iii ) </a:t>
            </a:r>
            <a:r>
              <a:rPr lang="en-US" sz="2400" b="1" dirty="0" err="1" smtClean="0">
                <a:solidFill>
                  <a:srgbClr val="0000FF"/>
                </a:solidFill>
              </a:rPr>
              <a:t>রুপান্তরিত</a:t>
            </a:r>
            <a:r>
              <a:rPr lang="en-US" sz="2400" b="1" dirty="0" smtClean="0">
                <a:solidFill>
                  <a:srgbClr val="0000FF"/>
                </a:solidFill>
              </a:rPr>
              <a:t> –passive voice – </a:t>
            </a:r>
            <a:r>
              <a:rPr lang="en-US" sz="2400" b="1" dirty="0" err="1" smtClean="0">
                <a:solidFill>
                  <a:srgbClr val="0000FF"/>
                </a:solidFill>
              </a:rPr>
              <a:t>টির</a:t>
            </a:r>
            <a:r>
              <a:rPr lang="en-US" sz="2400" b="1" dirty="0" smtClean="0">
                <a:solidFill>
                  <a:srgbClr val="0000FF"/>
                </a:solidFill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</a:rPr>
              <a:t>Auxilirary</a:t>
            </a:r>
            <a:r>
              <a:rPr lang="en-US" sz="2400" b="1" dirty="0" smtClean="0">
                <a:solidFill>
                  <a:srgbClr val="0000FF"/>
                </a:solidFill>
              </a:rPr>
              <a:t> verb –</a:t>
            </a:r>
            <a:r>
              <a:rPr lang="en-US" sz="2400" b="1" dirty="0" err="1" smtClean="0">
                <a:solidFill>
                  <a:srgbClr val="0000FF"/>
                </a:solidFill>
              </a:rPr>
              <a:t>টিকে</a:t>
            </a:r>
            <a:r>
              <a:rPr lang="en-US" sz="2400" b="1" dirty="0" smtClean="0">
                <a:solidFill>
                  <a:srgbClr val="0000FF"/>
                </a:solidFill>
              </a:rPr>
              <a:t> Sentence –</a:t>
            </a:r>
            <a:r>
              <a:rPr lang="en-US" sz="2400" b="1" dirty="0" err="1" smtClean="0">
                <a:solidFill>
                  <a:srgbClr val="0000FF"/>
                </a:solidFill>
              </a:rPr>
              <a:t>এর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শুরুতে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বসাতে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হবে</a:t>
            </a:r>
            <a:r>
              <a:rPr lang="en-US" sz="2400" b="1" dirty="0" smtClean="0">
                <a:solidFill>
                  <a:srgbClr val="0000FF"/>
                </a:solidFill>
              </a:rPr>
              <a:t> ।</a:t>
            </a:r>
            <a:r>
              <a:rPr lang="en-US" sz="2400" b="1" dirty="0" err="1" smtClean="0">
                <a:solidFill>
                  <a:srgbClr val="0000FF"/>
                </a:solidFill>
              </a:rPr>
              <a:t>এবং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শেষে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প্রশ্নবোধক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চিহ্ন</a:t>
            </a:r>
            <a:r>
              <a:rPr lang="en-US" sz="2400" b="1" dirty="0" smtClean="0">
                <a:solidFill>
                  <a:srgbClr val="0000FF"/>
                </a:solidFill>
              </a:rPr>
              <a:t>  ( ?  ) </a:t>
            </a:r>
            <a:r>
              <a:rPr lang="en-US" sz="2400" b="1" dirty="0" err="1" smtClean="0">
                <a:solidFill>
                  <a:srgbClr val="0000FF"/>
                </a:solidFill>
              </a:rPr>
              <a:t>দিতে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হবে</a:t>
            </a:r>
            <a:r>
              <a:rPr lang="en-US" sz="2400" b="1" dirty="0" smtClean="0">
                <a:solidFill>
                  <a:srgbClr val="0000FF"/>
                </a:solidFill>
              </a:rPr>
              <a:t> ।</a:t>
            </a:r>
            <a:r>
              <a:rPr lang="en-US" sz="2400" b="1" dirty="0" err="1" smtClean="0">
                <a:solidFill>
                  <a:srgbClr val="0000FF"/>
                </a:solidFill>
              </a:rPr>
              <a:t>অর্থা</a:t>
            </a:r>
            <a:r>
              <a:rPr lang="en-US" sz="2400" b="1" dirty="0" smtClean="0">
                <a:solidFill>
                  <a:srgbClr val="0000FF"/>
                </a:solidFill>
              </a:rPr>
              <a:t>ৎ </a:t>
            </a:r>
            <a:r>
              <a:rPr lang="en-US" sz="2400" b="1" dirty="0" err="1" smtClean="0">
                <a:solidFill>
                  <a:srgbClr val="0000FF"/>
                </a:solidFill>
              </a:rPr>
              <a:t>রুপান্তরিত</a:t>
            </a:r>
            <a:r>
              <a:rPr lang="en-US" sz="2400" b="1" dirty="0" smtClean="0">
                <a:solidFill>
                  <a:srgbClr val="0000FF"/>
                </a:solidFill>
              </a:rPr>
              <a:t> passive Sentence –</a:t>
            </a:r>
            <a:r>
              <a:rPr lang="en-US" sz="2400" b="1" dirty="0" err="1" smtClean="0">
                <a:solidFill>
                  <a:srgbClr val="0000FF"/>
                </a:solidFill>
              </a:rPr>
              <a:t>টিকে</a:t>
            </a:r>
            <a:r>
              <a:rPr lang="en-US" sz="2400" b="1" dirty="0" smtClean="0">
                <a:solidFill>
                  <a:srgbClr val="0000FF"/>
                </a:solidFill>
              </a:rPr>
              <a:t>  interrogative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Sentence –এ </a:t>
            </a:r>
            <a:r>
              <a:rPr lang="en-US" sz="2400" b="1" dirty="0" err="1" smtClean="0">
                <a:solidFill>
                  <a:srgbClr val="0000FF"/>
                </a:solidFill>
              </a:rPr>
              <a:t>পরিবর্তন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করতে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হবে</a:t>
            </a:r>
            <a:r>
              <a:rPr lang="en-US" sz="2400" b="1" dirty="0" smtClean="0">
                <a:solidFill>
                  <a:srgbClr val="0000FF"/>
                </a:solidFill>
              </a:rPr>
              <a:t> ।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578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7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4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3" y="241012"/>
            <a:ext cx="441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See some example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1447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96291"/>
            <a:ext cx="969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4036" y="1477834"/>
            <a:ext cx="144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mother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2163" y="3224058"/>
            <a:ext cx="1839191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cooked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6946" y="1403959"/>
            <a:ext cx="9698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food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1371600"/>
            <a:ext cx="969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271113"/>
            <a:ext cx="15101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passive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326" y="3224061"/>
            <a:ext cx="9559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134" y="3224059"/>
            <a:ext cx="11222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being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72" y="3222544"/>
            <a:ext cx="1510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7389" y="3224060"/>
            <a:ext cx="9698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food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0381" y="1424737"/>
            <a:ext cx="1946565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cooking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81354" y="3224057"/>
            <a:ext cx="23102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y mother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905000" y="2108775"/>
            <a:ext cx="484909" cy="10154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9216436">
            <a:off x="3080506" y="1767797"/>
            <a:ext cx="477982" cy="17439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3843617">
            <a:off x="4725246" y="873688"/>
            <a:ext cx="372996" cy="3311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7787723">
            <a:off x="5309842" y="1090879"/>
            <a:ext cx="356266" cy="313305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53595" y="3215616"/>
            <a:ext cx="9525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who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96476" y="3271113"/>
            <a:ext cx="15841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calling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16075" y="3284967"/>
            <a:ext cx="15205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You 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81" y="5126176"/>
            <a:ext cx="1510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Passive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1122" y="3257258"/>
            <a:ext cx="810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0253" y="5126176"/>
            <a:ext cx="1974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By whom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02622" y="5119307"/>
            <a:ext cx="810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6414" y="5126176"/>
            <a:ext cx="9398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you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61758" y="5129054"/>
            <a:ext cx="13252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being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9000" y="5078840"/>
            <a:ext cx="16098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called ?</a:t>
            </a:r>
            <a:endParaRPr lang="en-US" sz="3200" b="1" dirty="0"/>
          </a:p>
        </p:txBody>
      </p:sp>
      <p:sp>
        <p:nvSpPr>
          <p:cNvPr id="44" name="Down Arrow 43"/>
          <p:cNvSpPr/>
          <p:nvPr/>
        </p:nvSpPr>
        <p:spPr>
          <a:xfrm rot="20105789">
            <a:off x="3391025" y="3821942"/>
            <a:ext cx="353571" cy="12122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724427">
            <a:off x="5353937" y="3709900"/>
            <a:ext cx="404692" cy="13982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 rot="17750596">
            <a:off x="4500524" y="2772376"/>
            <a:ext cx="454173" cy="30267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17680599">
            <a:off x="5962304" y="2960424"/>
            <a:ext cx="527789" cy="265061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21046767">
            <a:off x="2019213" y="3841162"/>
            <a:ext cx="557205" cy="113571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030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4994 L 0 -2.3121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4994 L -3.33333E-6 -5.78035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"/>
                            </p:stCondLst>
                            <p:childTnLst>
                              <p:par>
                                <p:cTn id="5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-0.25688 L -3.33333E-6 1.2716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28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39 -0.23144 L -2.5E-6 -1.734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156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24994 L 0.01164 0.0094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2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66 -0.22196 L -3.33333E-6 -1.96532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109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1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000"/>
                            </p:stCondLst>
                            <p:childTnLst>
                              <p:par>
                                <p:cTn id="185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0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27037 L 0.00608 -0.0203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3 -0.27732 L -0.00104 -0.02338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27732 L -0.00712 -0.02338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-0.26783 L -0.00625 -0.0233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2222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8 -0.27778 L -0.0033 -0.00162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3796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06 -0.25695 L -0.01667 -0.01412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1213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8" grpId="0" animBg="1"/>
      <p:bldP spid="30" grpId="0" animBg="1"/>
      <p:bldP spid="30" grpId="1" animBg="1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4724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Some Example :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230170"/>
            <a:ext cx="571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Did you see the man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1828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he man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187036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seen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373" y="1907882"/>
            <a:ext cx="75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954" y="1911926"/>
            <a:ext cx="110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you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936" y="1946562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" y="1447078"/>
            <a:ext cx="1295400" cy="1509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4500" y="267348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Will you buy a pen 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2150" y="2673480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Will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3759" y="2753424"/>
            <a:ext cx="140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6693" y="274242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a pen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2181" y="2706030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bought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990" y="2551467"/>
            <a:ext cx="181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  <a:r>
              <a:rPr lang="en-US" sz="3600" b="1" dirty="0" smtClean="0">
                <a:solidFill>
                  <a:schemeClr val="bg1"/>
                </a:solidFill>
              </a:rPr>
              <a:t>y you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7200" y="2819400"/>
            <a:ext cx="1752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06390" y="2711645"/>
            <a:ext cx="79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120809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7778 L -3.33333E-6 5.55112E-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-0.07963 L 0 5.55112E-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 L 3.33333E-6 -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1 L 0 -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1 L 1.11022E-16 -2.22222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1 L 3.33333E-6 -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L -0.16667 0.129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8844E-6 L -0.30486 0.1195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5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8555E-6 L 0.00989 0.1179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764 0.12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4115 0.1475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L 0.08039 0.1195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Rule :2.: </a:t>
            </a:r>
            <a:r>
              <a:rPr lang="en-US" sz="3600" b="1" dirty="0" smtClean="0">
                <a:solidFill>
                  <a:schemeClr val="bg1"/>
                </a:solidFill>
              </a:rPr>
              <a:t>who </a:t>
            </a:r>
            <a:r>
              <a:rPr lang="en-US" sz="3600" b="1" dirty="0" err="1" smtClean="0">
                <a:solidFill>
                  <a:schemeClr val="bg1"/>
                </a:solidFill>
              </a:rPr>
              <a:t>দ্বারা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শুরু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হওয়া</a:t>
            </a:r>
            <a:r>
              <a:rPr lang="en-US" sz="3600" b="1" dirty="0" smtClean="0">
                <a:solidFill>
                  <a:schemeClr val="bg1"/>
                </a:solidFill>
              </a:rPr>
              <a:t> interrogative sentence –</a:t>
            </a:r>
            <a:r>
              <a:rPr lang="en-US" sz="3600" b="1" dirty="0" err="1" smtClean="0">
                <a:solidFill>
                  <a:schemeClr val="bg1"/>
                </a:solidFill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</a:rPr>
              <a:t>  active voice –</a:t>
            </a:r>
            <a:r>
              <a:rPr lang="en-US" sz="3600" b="1" dirty="0" err="1" smtClean="0">
                <a:solidFill>
                  <a:schemeClr val="bg1"/>
                </a:solidFill>
              </a:rPr>
              <a:t>কে</a:t>
            </a:r>
            <a:r>
              <a:rPr lang="en-US" sz="3600" b="1" dirty="0" smtClean="0">
                <a:solidFill>
                  <a:schemeClr val="bg1"/>
                </a:solidFill>
              </a:rPr>
              <a:t>  passive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Voice –এ </a:t>
            </a:r>
            <a:r>
              <a:rPr lang="en-US" sz="3600" b="1" dirty="0" err="1" smtClean="0">
                <a:solidFill>
                  <a:schemeClr val="bg1"/>
                </a:solidFill>
              </a:rPr>
              <a:t>রুপান্তর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করার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নিয়মঃ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073" y="2387862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( I ) Who –</a:t>
            </a:r>
            <a:r>
              <a:rPr lang="en-US" sz="2800" b="1" dirty="0" err="1" smtClean="0">
                <a:solidFill>
                  <a:srgbClr val="00B0F0"/>
                </a:solidFill>
              </a:rPr>
              <a:t>এর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পরিবর্তে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শুরুতে</a:t>
            </a:r>
            <a:r>
              <a:rPr lang="en-US" sz="2800" b="1" dirty="0" smtClean="0">
                <a:solidFill>
                  <a:srgbClr val="00B0F0"/>
                </a:solidFill>
              </a:rPr>
              <a:t>  By whom </a:t>
            </a:r>
            <a:r>
              <a:rPr lang="en-US" sz="2800" b="1" dirty="0" err="1" smtClean="0">
                <a:solidFill>
                  <a:srgbClr val="00B0F0"/>
                </a:solidFill>
              </a:rPr>
              <a:t>বসে</a:t>
            </a:r>
            <a:r>
              <a:rPr lang="en-US" sz="2800" b="1" dirty="0" smtClean="0">
                <a:solidFill>
                  <a:srgbClr val="00B0F0"/>
                </a:solidFill>
              </a:rPr>
              <a:t> +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590" y="3140470"/>
            <a:ext cx="760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( ii ) object  </a:t>
            </a:r>
            <a:r>
              <a:rPr lang="en-US" sz="2800" b="1" dirty="0" err="1" smtClean="0">
                <a:solidFill>
                  <a:schemeClr val="bg1"/>
                </a:solidFill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</a:rPr>
              <a:t>  number ও  person  </a:t>
            </a:r>
            <a:r>
              <a:rPr lang="en-US" sz="2800" b="1" dirty="0" err="1" smtClean="0">
                <a:solidFill>
                  <a:schemeClr val="bg1"/>
                </a:solidFill>
              </a:rPr>
              <a:t>এবং</a:t>
            </a:r>
            <a:r>
              <a:rPr lang="en-US" sz="2800" b="1" dirty="0" smtClean="0">
                <a:solidFill>
                  <a:schemeClr val="bg1"/>
                </a:solidFill>
              </a:rPr>
              <a:t>  sentence </a:t>
            </a:r>
            <a:r>
              <a:rPr lang="en-US" sz="2800" b="1" dirty="0" err="1" smtClean="0">
                <a:solidFill>
                  <a:schemeClr val="bg1"/>
                </a:solidFill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</a:rPr>
              <a:t> tense  </a:t>
            </a:r>
            <a:r>
              <a:rPr lang="en-US" sz="2800" b="1" dirty="0" err="1" smtClean="0">
                <a:solidFill>
                  <a:schemeClr val="bg1"/>
                </a:solidFill>
              </a:rPr>
              <a:t>অনুযায়ী</a:t>
            </a:r>
            <a:r>
              <a:rPr lang="en-US" sz="2800" b="1" dirty="0" smtClean="0">
                <a:solidFill>
                  <a:schemeClr val="bg1"/>
                </a:solidFill>
              </a:rPr>
              <a:t>  auxiliary </a:t>
            </a:r>
            <a:r>
              <a:rPr lang="en-US" sz="2800" b="1" dirty="0" err="1" smtClean="0">
                <a:solidFill>
                  <a:schemeClr val="bg1"/>
                </a:solidFill>
              </a:rPr>
              <a:t>verbবসে</a:t>
            </a:r>
            <a:r>
              <a:rPr lang="en-US" sz="2800" b="1" dirty="0" smtClean="0">
                <a:solidFill>
                  <a:schemeClr val="bg1"/>
                </a:solidFill>
              </a:rPr>
              <a:t>। +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63" y="4191000"/>
            <a:ext cx="654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(iii ) subject </a:t>
            </a:r>
            <a:r>
              <a:rPr lang="en-US" sz="2800" b="1" dirty="0" err="1" smtClean="0">
                <a:solidFill>
                  <a:srgbClr val="FFFF00"/>
                </a:solidFill>
              </a:rPr>
              <a:t>বসে</a:t>
            </a:r>
            <a:r>
              <a:rPr lang="en-US" sz="2800" b="1" dirty="0" smtClean="0">
                <a:solidFill>
                  <a:srgbClr val="FFFF00"/>
                </a:solidFill>
              </a:rPr>
              <a:t> । +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073" y="4714220"/>
            <a:ext cx="7779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( iv ) </a:t>
            </a:r>
            <a:r>
              <a:rPr lang="en-US" sz="2800" b="1" dirty="0" err="1" smtClean="0">
                <a:solidFill>
                  <a:srgbClr val="7030A0"/>
                </a:solidFill>
              </a:rPr>
              <a:t>অনেক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সময়</a:t>
            </a:r>
            <a:r>
              <a:rPr lang="en-US" sz="2800" b="1" dirty="0" smtClean="0">
                <a:solidFill>
                  <a:srgbClr val="7030A0"/>
                </a:solidFill>
              </a:rPr>
              <a:t>  tense </a:t>
            </a:r>
            <a:r>
              <a:rPr lang="en-US" sz="2800" b="1" dirty="0" err="1" smtClean="0">
                <a:solidFill>
                  <a:srgbClr val="7030A0"/>
                </a:solidFill>
              </a:rPr>
              <a:t>অনুযায়ী</a:t>
            </a:r>
            <a:r>
              <a:rPr lang="en-US" sz="2800" b="1" dirty="0" smtClean="0">
                <a:solidFill>
                  <a:srgbClr val="7030A0"/>
                </a:solidFill>
              </a:rPr>
              <a:t>  subject </a:t>
            </a:r>
            <a:r>
              <a:rPr lang="en-US" sz="2800" b="1" dirty="0" err="1" smtClean="0">
                <a:solidFill>
                  <a:srgbClr val="7030A0"/>
                </a:solidFill>
              </a:rPr>
              <a:t>এর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পরে</a:t>
            </a:r>
            <a:r>
              <a:rPr lang="en-US" sz="2800" b="1" dirty="0" smtClean="0">
                <a:solidFill>
                  <a:srgbClr val="7030A0"/>
                </a:solidFill>
              </a:rPr>
              <a:t>  be/being/been  </a:t>
            </a:r>
            <a:r>
              <a:rPr lang="en-US" sz="2800" b="1" dirty="0" err="1" smtClean="0">
                <a:solidFill>
                  <a:srgbClr val="7030A0"/>
                </a:solidFill>
              </a:rPr>
              <a:t>বসাতে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</a:rPr>
              <a:t> ।+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073" y="5929562"/>
            <a:ext cx="755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( v )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মুল</a:t>
            </a:r>
            <a:r>
              <a:rPr lang="en-US" sz="2800" b="1" dirty="0" smtClean="0">
                <a:solidFill>
                  <a:srgbClr val="002060"/>
                </a:solidFill>
              </a:rPr>
              <a:t> verb –</a:t>
            </a:r>
            <a:r>
              <a:rPr lang="en-US" sz="2800" b="1" dirty="0" err="1" smtClean="0">
                <a:solidFill>
                  <a:srgbClr val="002060"/>
                </a:solidFill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</a:rPr>
              <a:t> past participle + 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3140470"/>
            <a:ext cx="983673" cy="59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8153" y="4177516"/>
            <a:ext cx="983673" cy="59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" y="4714220"/>
            <a:ext cx="983673" cy="59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2008" y="5929562"/>
            <a:ext cx="983673" cy="59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52400" y="2387862"/>
            <a:ext cx="983673" cy="59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89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472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</a:rPr>
              <a:t>let’s some example 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066800"/>
            <a:ext cx="763385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who stole your pen 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799" y="1875847"/>
            <a:ext cx="764770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By whom was your pen stolen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798" y="2895600"/>
            <a:ext cx="7543801" cy="58477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who will help you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8" y="3686751"/>
            <a:ext cx="7543801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By whom will you 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r>
              <a:rPr lang="en-US" sz="3200" b="1" dirty="0" smtClean="0">
                <a:solidFill>
                  <a:schemeClr val="bg1"/>
                </a:solidFill>
              </a:rPr>
              <a:t> helped?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599" y="4572000"/>
            <a:ext cx="763385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Who is calling you 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598" y="5257800"/>
            <a:ext cx="77724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By whom are you being called 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0" y="1651575"/>
            <a:ext cx="1524000" cy="8229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0" y="3480375"/>
            <a:ext cx="762000" cy="8229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5257799"/>
            <a:ext cx="1253836" cy="5847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301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2222 L -0.00139 -0.005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10231 L 3.33333E-6 -2.5925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 L -3.33333E-6 0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644</TotalTime>
  <Words>705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BAHAR</cp:lastModifiedBy>
  <cp:revision>65</cp:revision>
  <dcterms:created xsi:type="dcterms:W3CDTF">2015-10-01T00:40:35Z</dcterms:created>
  <dcterms:modified xsi:type="dcterms:W3CDTF">2018-03-19T15:47:39Z</dcterms:modified>
</cp:coreProperties>
</file>